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Pangolin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nconsolata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2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1871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04894ab83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04894ab83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f918763c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f918763c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6fc4fb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6fc4fb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f918763c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f918763c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f918763c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f918763c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80fb2f8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80fb2f8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37a6f37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37a6f37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04894ab83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f04894ab83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04894ab83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f04894ab83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04894ab8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f04894ab8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89fa4381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c89fa4381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f91875fe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f91875fe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f918763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f918763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f918763c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f918763c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f918763c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f918763c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89fa43817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89fa43817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5" descr="notepad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730675" y="1788400"/>
            <a:ext cx="3434100" cy="22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38761D"/>
                </a:solidFill>
              </a:rPr>
              <a:t>Silver Salisbury’s</a:t>
            </a:r>
            <a:endParaRPr sz="3500"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38761D"/>
                </a:solidFill>
              </a:rPr>
              <a:t>Consultation with Older People</a:t>
            </a:r>
            <a:endParaRPr sz="3500">
              <a:solidFill>
                <a:srgbClr val="38761D"/>
              </a:solidFill>
            </a:endParaRPr>
          </a:p>
        </p:txBody>
      </p:sp>
      <p:pic>
        <p:nvPicPr>
          <p:cNvPr id="58" name="Google Shape;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887" y="1269727"/>
            <a:ext cx="1027825" cy="881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54" name="Google Shape;154;p2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600" y="457200"/>
            <a:ext cx="8079099" cy="4152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ctrTitle"/>
          </p:nvPr>
        </p:nvSpPr>
        <p:spPr>
          <a:xfrm>
            <a:off x="2703525" y="2159000"/>
            <a:ext cx="348630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Barriers &amp; Enablers</a:t>
            </a:r>
            <a:endParaRPr sz="2900"/>
          </a:p>
        </p:txBody>
      </p:sp>
      <p:sp>
        <p:nvSpPr>
          <p:cNvPr id="160" name="Google Shape;160;p26"/>
          <p:cNvSpPr/>
          <p:nvPr/>
        </p:nvSpPr>
        <p:spPr>
          <a:xfrm>
            <a:off x="3736204" y="2781190"/>
            <a:ext cx="558847" cy="59115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6"/>
          <p:cNvSpPr/>
          <p:nvPr/>
        </p:nvSpPr>
        <p:spPr>
          <a:xfrm>
            <a:off x="4232450" y="1516716"/>
            <a:ext cx="531847" cy="566078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6"/>
          <p:cNvSpPr/>
          <p:nvPr/>
        </p:nvSpPr>
        <p:spPr>
          <a:xfrm rot="320393">
            <a:off x="4799354" y="2779762"/>
            <a:ext cx="562906" cy="54600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68" name="Google Shape;168;p27" title="Chart"/>
          <p:cNvPicPr preferRelativeResize="0"/>
          <p:nvPr/>
        </p:nvPicPr>
        <p:blipFill rotWithShape="1">
          <a:blip r:embed="rId3">
            <a:alphaModFix/>
          </a:blip>
          <a:srcRect t="10933" b="11252"/>
          <a:stretch/>
        </p:blipFill>
        <p:spPr>
          <a:xfrm>
            <a:off x="1143000" y="1187450"/>
            <a:ext cx="6807199" cy="32257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9" name="Google Shape;169;p27"/>
          <p:cNvSpPr txBox="1"/>
          <p:nvPr/>
        </p:nvSpPr>
        <p:spPr>
          <a:xfrm>
            <a:off x="660400" y="469900"/>
            <a:ext cx="72897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Things preventing people living the life they’d like to lead</a:t>
            </a:r>
            <a:endParaRPr sz="1700" b="1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% People scoring 4 or 5 on a scale of 1-5,  where 1 is  Not at all and  5 is completely</a:t>
            </a:r>
            <a:endParaRPr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angolin"/>
                <a:ea typeface="Pangolin"/>
                <a:cs typeface="Pangolin"/>
                <a:sym typeface="Pangolin"/>
              </a:rPr>
              <a:t> </a:t>
            </a:r>
            <a:endParaRPr sz="1600" b="1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681675" y="510775"/>
            <a:ext cx="7969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angolin"/>
                <a:ea typeface="Pangolin"/>
                <a:cs typeface="Pangolin"/>
                <a:sym typeface="Pangolin"/>
              </a:rPr>
              <a:t>In your own words, what one thing would improve your quality of life? </a:t>
            </a:r>
            <a:endParaRPr sz="2000" b="1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angolin"/>
                <a:ea typeface="Pangolin"/>
                <a:cs typeface="Pangolin"/>
                <a:sym typeface="Pangolin"/>
              </a:rPr>
              <a:t>Top themes &amp; quotes</a:t>
            </a:r>
            <a:endParaRPr sz="2000" b="1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 rot="-365">
            <a:off x="607250" y="1331554"/>
            <a:ext cx="28233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Companionship (25 people)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" sz="1400"/>
              <a:t>To get out and meet other people’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‘More opportunities to meet, chat 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&amp; listen to people’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‘Finding someone compatible just to do things with’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‘Having moved two years ago to Salisbury I don't know anyone &amp; I have not had the opportunity of joining organisations’ 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2"/>
          </p:nvPr>
        </p:nvSpPr>
        <p:spPr>
          <a:xfrm rot="-423">
            <a:off x="3430665" y="1636382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Better Health (19 people) 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‘Health!! To be pain free or at least to have reduced pain</a:t>
            </a:r>
            <a:r>
              <a:rPr lang="en" sz="1300" dirty="0"/>
              <a:t>’</a:t>
            </a:r>
            <a:r>
              <a:rPr lang="en" sz="1400" dirty="0"/>
              <a:t> 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‘Better health’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‘New legs would be lovely’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‘Husband's health’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3"/>
          </p:nvPr>
        </p:nvSpPr>
        <p:spPr>
          <a:xfrm>
            <a:off x="5994881" y="1331878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Easing of Covid rules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(16 people)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‘Return to 'normal' living’ 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‘Being able to have people back in the house’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‘Socialising again’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‘Never having to have another lockdown’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84" name="Google Shape;184;p29"/>
          <p:cNvSpPr txBox="1"/>
          <p:nvPr/>
        </p:nvSpPr>
        <p:spPr>
          <a:xfrm>
            <a:off x="3136900" y="482600"/>
            <a:ext cx="2883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Inconsolata"/>
                <a:ea typeface="Inconsolata"/>
                <a:cs typeface="Inconsolata"/>
                <a:sym typeface="Inconsolata"/>
              </a:rPr>
              <a:t>What would make people more likely to take part in group activities? Top 6</a:t>
            </a:r>
            <a:endParaRPr sz="1500" b="1"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54976">
            <a:off x="457200" y="558800"/>
            <a:ext cx="2362199" cy="226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87143">
            <a:off x="3009900" y="1365250"/>
            <a:ext cx="2362199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8495">
            <a:off x="1609021" y="2548567"/>
            <a:ext cx="2474183" cy="22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66641">
            <a:off x="4592037" y="2832999"/>
            <a:ext cx="2362201" cy="22605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9"/>
          <p:cNvGrpSpPr/>
          <p:nvPr/>
        </p:nvGrpSpPr>
        <p:grpSpPr>
          <a:xfrm>
            <a:off x="5680424" y="328654"/>
            <a:ext cx="2610149" cy="2521118"/>
            <a:chOff x="5934424" y="638092"/>
            <a:chExt cx="2610149" cy="2521118"/>
          </a:xfrm>
        </p:grpSpPr>
        <p:pic>
          <p:nvPicPr>
            <p:cNvPr id="190" name="Google Shape;190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02589">
              <a:off x="6058400" y="768350"/>
              <a:ext cx="2362199" cy="226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1" name="Google Shape;191;p29"/>
            <p:cNvGrpSpPr/>
            <p:nvPr/>
          </p:nvGrpSpPr>
          <p:grpSpPr>
            <a:xfrm rot="540216">
              <a:off x="6324687" y="1373749"/>
              <a:ext cx="1801539" cy="1217590"/>
              <a:chOff x="3218886" y="1790330"/>
              <a:chExt cx="1801500" cy="1217564"/>
            </a:xfrm>
          </p:grpSpPr>
          <p:sp>
            <p:nvSpPr>
              <p:cNvPr id="192" name="Google Shape;192;p29"/>
              <p:cNvSpPr txBox="1"/>
              <p:nvPr/>
            </p:nvSpPr>
            <p:spPr>
              <a:xfrm rot="171657">
                <a:off x="3239089" y="1833734"/>
                <a:ext cx="1761095" cy="831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Pangolin"/>
                    <a:ea typeface="Pangolin"/>
                    <a:cs typeface="Pangolin"/>
                    <a:sym typeface="Pangolin"/>
                  </a:rPr>
                  <a:t>5</a:t>
                </a: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Pangolin"/>
                    <a:ea typeface="Pangolin"/>
                    <a:cs typeface="Pangolin"/>
                    <a:sym typeface="Pangolin"/>
                  </a:rPr>
                  <a:t>Commitment-</a:t>
                </a: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Pangolin"/>
                    <a:ea typeface="Pangolin"/>
                    <a:cs typeface="Pangolin"/>
                    <a:sym typeface="Pangolin"/>
                  </a:rPr>
                  <a:t>free trial sessions</a:t>
                </a: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93" name="Google Shape;193;p29"/>
              <p:cNvSpPr txBox="1"/>
              <p:nvPr/>
            </p:nvSpPr>
            <p:spPr>
              <a:xfrm>
                <a:off x="3553700" y="2607694"/>
                <a:ext cx="11811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Pangolin"/>
                    <a:ea typeface="Pangolin"/>
                    <a:cs typeface="Pangolin"/>
                    <a:sym typeface="Pangolin"/>
                  </a:rPr>
                  <a:t>35%</a:t>
                </a: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</p:grpSp>
      </p:grpSp>
      <p:sp>
        <p:nvSpPr>
          <p:cNvPr id="194" name="Google Shape;194;p29"/>
          <p:cNvSpPr txBox="1"/>
          <p:nvPr/>
        </p:nvSpPr>
        <p:spPr>
          <a:xfrm rot="132377">
            <a:off x="834200" y="1180887"/>
            <a:ext cx="1613096" cy="6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1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Local venues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 rot="249796">
            <a:off x="1197627" y="1712768"/>
            <a:ext cx="946297" cy="4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54%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 rot="397282">
            <a:off x="2005457" y="3044361"/>
            <a:ext cx="1782188" cy="108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=3  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Knowing that older people are welcome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97" name="Google Shape;197;p29"/>
          <p:cNvSpPr txBox="1"/>
          <p:nvPr/>
        </p:nvSpPr>
        <p:spPr>
          <a:xfrm rot="171889">
            <a:off x="3556111" y="1882288"/>
            <a:ext cx="1422578" cy="83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2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More info on activities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98" name="Google Shape;198;p29"/>
          <p:cNvSpPr txBox="1"/>
          <p:nvPr/>
        </p:nvSpPr>
        <p:spPr>
          <a:xfrm rot="402590">
            <a:off x="2272069" y="3807246"/>
            <a:ext cx="1181090" cy="4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37%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 rot="-667481">
            <a:off x="5003426" y="3489282"/>
            <a:ext cx="1837834" cy="138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=3  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Low cost or free sessions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37%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 rot="157224">
            <a:off x="3600398" y="2715073"/>
            <a:ext cx="1181135" cy="40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45%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201" name="Google Shape;201;p29"/>
          <p:cNvGrpSpPr/>
          <p:nvPr/>
        </p:nvGrpSpPr>
        <p:grpSpPr>
          <a:xfrm>
            <a:off x="6305374" y="2140769"/>
            <a:ext cx="2610149" cy="2629274"/>
            <a:chOff x="5705824" y="345830"/>
            <a:chExt cx="2610149" cy="2521118"/>
          </a:xfrm>
        </p:grpSpPr>
        <p:pic>
          <p:nvPicPr>
            <p:cNvPr id="202" name="Google Shape;202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02589">
              <a:off x="5829800" y="476088"/>
              <a:ext cx="2362199" cy="226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3" name="Google Shape;203;p29"/>
            <p:cNvGrpSpPr/>
            <p:nvPr/>
          </p:nvGrpSpPr>
          <p:grpSpPr>
            <a:xfrm rot="540216">
              <a:off x="6178816" y="991861"/>
              <a:ext cx="1630235" cy="1256427"/>
              <a:chOff x="3019147" y="1449148"/>
              <a:chExt cx="1630200" cy="1256400"/>
            </a:xfrm>
          </p:grpSpPr>
          <p:sp>
            <p:nvSpPr>
              <p:cNvPr id="204" name="Google Shape;204;p29"/>
              <p:cNvSpPr txBox="1"/>
              <p:nvPr/>
            </p:nvSpPr>
            <p:spPr>
              <a:xfrm rot="-99232">
                <a:off x="3039066" y="1471760"/>
                <a:ext cx="1590363" cy="12111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Pangolin"/>
                    <a:ea typeface="Pangolin"/>
                    <a:cs typeface="Pangolin"/>
                    <a:sym typeface="Pangolin"/>
                  </a:rPr>
                  <a:t>6</a:t>
                </a: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Pangolin"/>
                    <a:ea typeface="Pangolin"/>
                    <a:cs typeface="Pangolin"/>
                    <a:sym typeface="Pangolin"/>
                  </a:rPr>
                  <a:t>Someone to go with </a:t>
                </a: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Pangolin"/>
                    <a:ea typeface="Pangolin"/>
                    <a:cs typeface="Pangolin"/>
                    <a:sym typeface="Pangolin"/>
                  </a:rPr>
                  <a:t>34%</a:t>
                </a: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205" name="Google Shape;205;p29"/>
              <p:cNvSpPr txBox="1"/>
              <p:nvPr/>
            </p:nvSpPr>
            <p:spPr>
              <a:xfrm>
                <a:off x="3096381" y="2155981"/>
                <a:ext cx="1181100" cy="38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2589">
            <a:off x="4354149" y="1441451"/>
            <a:ext cx="2362199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12" name="Google Shape;212;p30"/>
          <p:cNvSpPr txBox="1"/>
          <p:nvPr/>
        </p:nvSpPr>
        <p:spPr>
          <a:xfrm>
            <a:off x="3136900" y="482600"/>
            <a:ext cx="2883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Inconsolata"/>
                <a:ea typeface="Inconsolata"/>
                <a:cs typeface="Inconsolata"/>
                <a:sym typeface="Inconsolata"/>
              </a:rPr>
              <a:t>What would make people more likely to take part in group activities? Others</a:t>
            </a:r>
            <a:endParaRPr sz="1500" b="1"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213" name="Google Shape;2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54976">
            <a:off x="457200" y="558800"/>
            <a:ext cx="2362199" cy="226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87143">
            <a:off x="2400300" y="1212850"/>
            <a:ext cx="2362199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8495">
            <a:off x="1609021" y="2548567"/>
            <a:ext cx="2474183" cy="22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66641">
            <a:off x="4020537" y="2934599"/>
            <a:ext cx="2362201" cy="22605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30"/>
          <p:cNvGrpSpPr/>
          <p:nvPr/>
        </p:nvGrpSpPr>
        <p:grpSpPr>
          <a:xfrm rot="-195710">
            <a:off x="5680605" y="335600"/>
            <a:ext cx="2610202" cy="2521168"/>
            <a:chOff x="5934424" y="638092"/>
            <a:chExt cx="2610149" cy="2521118"/>
          </a:xfrm>
        </p:grpSpPr>
        <p:pic>
          <p:nvPicPr>
            <p:cNvPr id="218" name="Google Shape;218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02589">
              <a:off x="6058400" y="768350"/>
              <a:ext cx="2362199" cy="226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9" name="Google Shape;219;p30"/>
            <p:cNvGrpSpPr/>
            <p:nvPr/>
          </p:nvGrpSpPr>
          <p:grpSpPr>
            <a:xfrm rot="540216">
              <a:off x="6361823" y="1127709"/>
              <a:ext cx="1785039" cy="1315198"/>
              <a:chOff x="3224799" y="1542206"/>
              <a:chExt cx="1785000" cy="1315169"/>
            </a:xfrm>
          </p:grpSpPr>
          <p:sp>
            <p:nvSpPr>
              <p:cNvPr id="220" name="Google Shape;220;p30"/>
              <p:cNvSpPr txBox="1"/>
              <p:nvPr/>
            </p:nvSpPr>
            <p:spPr>
              <a:xfrm rot="-76720">
                <a:off x="3236730" y="1561726"/>
                <a:ext cx="1761139" cy="1139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Pangolin"/>
                    <a:ea typeface="Pangolin"/>
                    <a:cs typeface="Pangolin"/>
                    <a:sym typeface="Pangolin"/>
                  </a:rPr>
                  <a:t>10</a:t>
                </a: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latin typeface="Pangolin"/>
                  <a:ea typeface="Pangolin"/>
                  <a:cs typeface="Pangolin"/>
                  <a:sym typeface="Pangolin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Pangolin"/>
                    <a:ea typeface="Pangolin"/>
                    <a:cs typeface="Pangolin"/>
                    <a:sym typeface="Pangolin"/>
                  </a:rPr>
                  <a:t>Knowing the building is easily accessible</a:t>
                </a: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221" name="Google Shape;221;p30"/>
              <p:cNvSpPr txBox="1"/>
              <p:nvPr/>
            </p:nvSpPr>
            <p:spPr>
              <a:xfrm>
                <a:off x="3529850" y="2457175"/>
                <a:ext cx="11811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Pangolin"/>
                    <a:ea typeface="Pangolin"/>
                    <a:cs typeface="Pangolin"/>
                    <a:sym typeface="Pangolin"/>
                  </a:rPr>
                  <a:t>21%</a:t>
                </a: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</p:grpSp>
      </p:grpSp>
      <p:sp>
        <p:nvSpPr>
          <p:cNvPr id="222" name="Google Shape;222;p30"/>
          <p:cNvSpPr txBox="1"/>
          <p:nvPr/>
        </p:nvSpPr>
        <p:spPr>
          <a:xfrm rot="132377">
            <a:off x="825950" y="1180729"/>
            <a:ext cx="1613096" cy="10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7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Knowing there are plenty of toilets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 rot="249796">
            <a:off x="1121427" y="1941368"/>
            <a:ext cx="946297" cy="4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32%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 rot="397282">
            <a:off x="2007407" y="3273071"/>
            <a:ext cx="1782188" cy="104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9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Outdoor activities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 rot="382880">
            <a:off x="4802667" y="2113175"/>
            <a:ext cx="1476448" cy="615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angolin"/>
                <a:ea typeface="Pangolin"/>
                <a:cs typeface="Pangolin"/>
                <a:sym typeface="Pangolin"/>
              </a:rPr>
              <a:t>Nothing</a:t>
            </a:r>
            <a:endParaRPr b="1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11%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6" name="Google Shape;226;p30"/>
          <p:cNvSpPr txBox="1"/>
          <p:nvPr/>
        </p:nvSpPr>
        <p:spPr>
          <a:xfrm rot="402590">
            <a:off x="2272069" y="3731046"/>
            <a:ext cx="1181090" cy="4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25%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 rot="-312987">
            <a:off x="4358154" y="3485287"/>
            <a:ext cx="1837912" cy="180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11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Virtual meetings that can be accessed 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from home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9%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 rot="157224">
            <a:off x="2990798" y="2410273"/>
            <a:ext cx="1181135" cy="40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26%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229" name="Google Shape;229;p30"/>
          <p:cNvGrpSpPr/>
          <p:nvPr/>
        </p:nvGrpSpPr>
        <p:grpSpPr>
          <a:xfrm>
            <a:off x="6305374" y="2140769"/>
            <a:ext cx="2610149" cy="2629274"/>
            <a:chOff x="5705824" y="345830"/>
            <a:chExt cx="2610149" cy="2521118"/>
          </a:xfrm>
        </p:grpSpPr>
        <p:pic>
          <p:nvPicPr>
            <p:cNvPr id="230" name="Google Shape;230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02589">
              <a:off x="5829800" y="476088"/>
              <a:ext cx="2362199" cy="226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1" name="Google Shape;231;p30"/>
            <p:cNvGrpSpPr/>
            <p:nvPr/>
          </p:nvGrpSpPr>
          <p:grpSpPr>
            <a:xfrm rot="540216">
              <a:off x="6094851" y="918184"/>
              <a:ext cx="1630235" cy="1355667"/>
              <a:chOff x="2932453" y="1388910"/>
              <a:chExt cx="1630200" cy="1355637"/>
            </a:xfrm>
          </p:grpSpPr>
          <p:sp>
            <p:nvSpPr>
              <p:cNvPr id="232" name="Google Shape;232;p30"/>
              <p:cNvSpPr txBox="1"/>
              <p:nvPr/>
            </p:nvSpPr>
            <p:spPr>
              <a:xfrm rot="-99232">
                <a:off x="2952372" y="1411521"/>
                <a:ext cx="1590363" cy="12111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Pangolin"/>
                    <a:ea typeface="Pangolin"/>
                    <a:cs typeface="Pangolin"/>
                    <a:sym typeface="Pangolin"/>
                  </a:rPr>
                  <a:t>12</a:t>
                </a: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Pangolin"/>
                    <a:ea typeface="Pangolin"/>
                    <a:cs typeface="Pangolin"/>
                    <a:sym typeface="Pangolin"/>
                  </a:rPr>
                  <a:t>Knowing my religious needs are catered for</a:t>
                </a: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233" name="Google Shape;233;p30"/>
              <p:cNvSpPr txBox="1"/>
              <p:nvPr/>
            </p:nvSpPr>
            <p:spPr>
              <a:xfrm>
                <a:off x="3205944" y="2360547"/>
                <a:ext cx="1181100" cy="38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Pangolin"/>
                    <a:ea typeface="Pangolin"/>
                    <a:cs typeface="Pangolin"/>
                    <a:sym typeface="Pangolin"/>
                  </a:rPr>
                  <a:t>7%</a:t>
                </a: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</p:grpSp>
      </p:grpSp>
      <p:sp>
        <p:nvSpPr>
          <p:cNvPr id="234" name="Google Shape;234;p30"/>
          <p:cNvSpPr txBox="1"/>
          <p:nvPr/>
        </p:nvSpPr>
        <p:spPr>
          <a:xfrm rot="171805">
            <a:off x="2755276" y="1615368"/>
            <a:ext cx="1705529" cy="126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8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Better transport arrangements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681675" y="586975"/>
            <a:ext cx="7969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Points from discussions</a:t>
            </a:r>
            <a:endParaRPr sz="2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41" name="Google Shape;241;p31"/>
          <p:cNvSpPr txBox="1"/>
          <p:nvPr/>
        </p:nvSpPr>
        <p:spPr>
          <a:xfrm>
            <a:off x="762000" y="1371600"/>
            <a:ext cx="7796700" cy="3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angolin"/>
              <a:buChar char="✗"/>
            </a:pPr>
            <a:r>
              <a:rPr lang="en" sz="1900" dirty="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Many were experiencing big lifestyle changes eg bereavement, re-location, life without a car, changes to caring responsibilities</a:t>
            </a:r>
            <a:endParaRPr sz="19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angolin"/>
              <a:buChar char="✗"/>
            </a:pPr>
            <a:r>
              <a:rPr lang="en" sz="1900" dirty="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‘Local activities’ meant very local eg within a residential complex </a:t>
            </a:r>
            <a:endParaRPr sz="19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angolin"/>
              <a:buChar char="✗"/>
            </a:pPr>
            <a:r>
              <a:rPr lang="en" sz="1900" dirty="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Activities of an hour or less were easier to fit round caring responsibilities </a:t>
            </a:r>
            <a:endParaRPr sz="19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>
            <a:spLocks noGrp="1"/>
          </p:cNvSpPr>
          <p:nvPr>
            <p:ph type="title"/>
          </p:nvPr>
        </p:nvSpPr>
        <p:spPr>
          <a:xfrm>
            <a:off x="681675" y="663175"/>
            <a:ext cx="7969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More points from discussions</a:t>
            </a:r>
            <a:endParaRPr sz="2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47" name="Google Shape;247;p3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48" name="Google Shape;248;p32"/>
          <p:cNvSpPr txBox="1"/>
          <p:nvPr/>
        </p:nvSpPr>
        <p:spPr>
          <a:xfrm>
            <a:off x="762000" y="1143000"/>
            <a:ext cx="7796700" cy="285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angolin"/>
              <a:buChar char="✗"/>
            </a:pPr>
            <a:r>
              <a:rPr lang="en" sz="1900" dirty="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Wheelchair access could be a problem  eg ‘The important point. There are no easy footpaths in Amesbury for wheelchair users!!’</a:t>
            </a:r>
            <a:endParaRPr sz="19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angolin"/>
              <a:buChar char="✗"/>
            </a:pPr>
            <a:r>
              <a:rPr lang="en" sz="1900" dirty="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Some people need lots of encouragement and multiple contacts </a:t>
            </a:r>
            <a:endParaRPr sz="19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          </a:t>
            </a:r>
            <a:r>
              <a:rPr lang="en" sz="1900" dirty="0" smtClean="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to help </a:t>
            </a:r>
            <a:r>
              <a:rPr lang="en" sz="1900" dirty="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them take </a:t>
            </a:r>
            <a:r>
              <a:rPr lang="en" sz="1900" dirty="0" smtClean="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participate.</a:t>
            </a:r>
            <a:endParaRPr sz="19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angolin"/>
              <a:buChar char="✗"/>
            </a:pPr>
            <a:r>
              <a:rPr lang="en" sz="1900" dirty="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People felt it was a great programme but once a year was not enough! </a:t>
            </a:r>
            <a:endParaRPr sz="19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ctrTitle"/>
          </p:nvPr>
        </p:nvSpPr>
        <p:spPr>
          <a:xfrm>
            <a:off x="2703525" y="1930400"/>
            <a:ext cx="348630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Diversity &amp; Locality </a:t>
            </a:r>
            <a:endParaRPr sz="2900"/>
          </a:p>
        </p:txBody>
      </p:sp>
      <p:sp>
        <p:nvSpPr>
          <p:cNvPr id="254" name="Google Shape;254;p33"/>
          <p:cNvSpPr/>
          <p:nvPr/>
        </p:nvSpPr>
        <p:spPr>
          <a:xfrm>
            <a:off x="4178300" y="2540003"/>
            <a:ext cx="645648" cy="662373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60" name="Google Shape;260;p34"/>
          <p:cNvPicPr preferRelativeResize="0"/>
          <p:nvPr/>
        </p:nvPicPr>
        <p:blipFill rotWithShape="1">
          <a:blip r:embed="rId3">
            <a:alphaModFix/>
          </a:blip>
          <a:srcRect l="6759" t="7877" r="3473" b="7869"/>
          <a:stretch/>
        </p:blipFill>
        <p:spPr>
          <a:xfrm>
            <a:off x="2962150" y="470975"/>
            <a:ext cx="5701250" cy="4139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61" name="Google Shape;26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18382">
            <a:off x="819425" y="366395"/>
            <a:ext cx="2362201" cy="229895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 txBox="1"/>
          <p:nvPr/>
        </p:nvSpPr>
        <p:spPr>
          <a:xfrm rot="-523797">
            <a:off x="1250636" y="916348"/>
            <a:ext cx="1612886" cy="1154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Pangolin"/>
                <a:ea typeface="Pangolin"/>
                <a:cs typeface="Pangolin"/>
                <a:sym typeface="Pangolin"/>
              </a:rPr>
              <a:t>Where our  respondents  live</a:t>
            </a:r>
            <a:endParaRPr sz="21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63" name="Google Shape;263;p34"/>
          <p:cNvSpPr txBox="1"/>
          <p:nvPr/>
        </p:nvSpPr>
        <p:spPr>
          <a:xfrm>
            <a:off x="551325" y="2693175"/>
            <a:ext cx="24666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angolin"/>
                <a:ea typeface="Pangolin"/>
                <a:cs typeface="Pangolin"/>
                <a:sym typeface="Pangolin"/>
              </a:rPr>
              <a:t>Around 63K people live in the built up areas of Salisbury (73%) Amesbury (20%) &amp;  Wilton (7%).</a:t>
            </a:r>
            <a:endParaRPr sz="13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angolin"/>
                <a:ea typeface="Pangolin"/>
                <a:cs typeface="Pangolin"/>
                <a:sym typeface="Pangolin"/>
              </a:rPr>
              <a:t>25% of Wilton is aged 65 or over,  22% of Salisbury &amp; 17% of Amesbury.  (UK 0NS 2019)</a:t>
            </a:r>
            <a:endParaRPr sz="1300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866375" y="7185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Hello!</a:t>
            </a:r>
            <a:endParaRPr sz="5600"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66358" y="1499723"/>
            <a:ext cx="3966600" cy="21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Each September Silver Salisbury runs a programme of events to celebrate age &amp; showcase  activities for older people</a:t>
            </a:r>
            <a:r>
              <a:rPr lang="en" sz="1200">
                <a:solidFill>
                  <a:srgbClr val="38761D"/>
                </a:solidFill>
              </a:rPr>
              <a:t>.</a:t>
            </a:r>
            <a:endParaRPr sz="12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38761D"/>
                </a:solidFill>
              </a:rPr>
              <a:t>To help plan our programmes we wanted to know how older people were feeling, what they wanted to do &amp; what would make them more likely to get involved.</a:t>
            </a:r>
            <a:r>
              <a:rPr lang="en" sz="1700">
                <a:solidFill>
                  <a:srgbClr val="38761D"/>
                </a:solidFill>
              </a:rPr>
              <a:t> </a:t>
            </a:r>
            <a:endParaRPr sz="1700">
              <a:solidFill>
                <a:srgbClr val="38761D"/>
              </a:solidFill>
            </a:endParaRPr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6" name="Google Shape;66;p17"/>
          <p:cNvSpPr txBox="1"/>
          <p:nvPr/>
        </p:nvSpPr>
        <p:spPr>
          <a:xfrm>
            <a:off x="6011075" y="1400525"/>
            <a:ext cx="167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67" name="Google Shape;67;p17"/>
          <p:cNvPicPr preferRelativeResize="0"/>
          <p:nvPr/>
        </p:nvPicPr>
        <p:blipFill rotWithShape="1">
          <a:blip r:embed="rId3">
            <a:alphaModFix/>
          </a:blip>
          <a:srcRect l="12018" t="3376" r="35130" b="17358"/>
          <a:stretch/>
        </p:blipFill>
        <p:spPr>
          <a:xfrm rot="136987">
            <a:off x="5478291" y="577678"/>
            <a:ext cx="2813345" cy="272984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/>
          <p:nvPr/>
        </p:nvSpPr>
        <p:spPr>
          <a:xfrm rot="139352">
            <a:off x="5341278" y="3354266"/>
            <a:ext cx="2990757" cy="87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latin typeface="Pangolin"/>
                <a:ea typeface="Pangolin"/>
                <a:cs typeface="Pangolin"/>
                <a:sym typeface="Pangolin"/>
              </a:rPr>
              <a:t>Irene Kohler</a:t>
            </a:r>
            <a:endParaRPr sz="1500" i="1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latin typeface="Pangolin"/>
                <a:ea typeface="Pangolin"/>
                <a:cs typeface="Pangolin"/>
                <a:sym typeface="Pangolin"/>
              </a:rPr>
              <a:t> Salisbury’s Older People’s champion</a:t>
            </a:r>
            <a:r>
              <a:rPr lang="en">
                <a:latin typeface="Pangolin"/>
                <a:ea typeface="Pangolin"/>
                <a:cs typeface="Pangolin"/>
                <a:sym typeface="Pangolin"/>
              </a:rPr>
              <a:t> 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69" name="Google Shape;269;p35"/>
          <p:cNvPicPr preferRelativeResize="0"/>
          <p:nvPr/>
        </p:nvPicPr>
        <p:blipFill rotWithShape="1">
          <a:blip r:embed="rId3">
            <a:alphaModFix/>
          </a:blip>
          <a:srcRect l="7774" r="16674"/>
          <a:stretch/>
        </p:blipFill>
        <p:spPr>
          <a:xfrm>
            <a:off x="1193800" y="1219200"/>
            <a:ext cx="3454400" cy="3019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70" name="Google Shape;270;p35"/>
          <p:cNvSpPr txBox="1"/>
          <p:nvPr/>
        </p:nvSpPr>
        <p:spPr>
          <a:xfrm>
            <a:off x="838200" y="533400"/>
            <a:ext cx="438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Nationality &amp; Ethnicity </a:t>
            </a:r>
            <a:endParaRPr sz="28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71" name="Google Shape;271;p35"/>
          <p:cNvSpPr txBox="1"/>
          <p:nvPr/>
        </p:nvSpPr>
        <p:spPr>
          <a:xfrm>
            <a:off x="5067100" y="850900"/>
            <a:ext cx="3454500" cy="32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99.5%  respondents described their ethnic background as white.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We aimed to increase diversity by recruiting 2 Polish &amp; Romanian outreach consultants; translating questionnaires &amp; holding Polish &amp; Romanian-themed garden parties. 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We also contacted Salisbury Muslim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Assocation, Jamyang Salisbury &amp; the         Muslim Women’s Assocaition.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</a:pPr>
            <a:r>
              <a:rPr lang="en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This gave useful future contacts but       </a:t>
            </a:r>
            <a:endParaRPr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                        not completed questionnaires.            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277" name="Google Shape;277;p36"/>
          <p:cNvGrpSpPr/>
          <p:nvPr/>
        </p:nvGrpSpPr>
        <p:grpSpPr>
          <a:xfrm>
            <a:off x="1028689" y="2365400"/>
            <a:ext cx="6781961" cy="631800"/>
            <a:chOff x="1028689" y="2365400"/>
            <a:chExt cx="6781961" cy="631800"/>
          </a:xfrm>
        </p:grpSpPr>
        <p:grpSp>
          <p:nvGrpSpPr>
            <p:cNvPr id="278" name="Google Shape;278;p36"/>
            <p:cNvGrpSpPr/>
            <p:nvPr/>
          </p:nvGrpSpPr>
          <p:grpSpPr>
            <a:xfrm rot="10800000" flipH="1">
              <a:off x="1028689" y="2444600"/>
              <a:ext cx="473400" cy="473400"/>
              <a:chOff x="2857489" y="3641200"/>
              <a:chExt cx="473400" cy="473400"/>
            </a:xfrm>
          </p:grpSpPr>
          <p:sp>
            <p:nvSpPr>
              <p:cNvPr id="279" name="Google Shape;279;p36"/>
              <p:cNvSpPr/>
              <p:nvPr/>
            </p:nvSpPr>
            <p:spPr>
              <a:xfrm rot="-2700000">
                <a:off x="2926817" y="3710528"/>
                <a:ext cx="334744" cy="334744"/>
              </a:xfrm>
              <a:prstGeom prst="teardrop">
                <a:avLst>
                  <a:gd name="adj" fmla="val 10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280" name="Google Shape;280;p36"/>
              <p:cNvSpPr/>
              <p:nvPr/>
            </p:nvSpPr>
            <p:spPr>
              <a:xfrm rot="10800000">
                <a:off x="3027139" y="3817402"/>
                <a:ext cx="134100" cy="134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2</a:t>
                </a:r>
                <a:endParaRPr sz="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</p:grpSp>
        <p:sp>
          <p:nvSpPr>
            <p:cNvPr id="281" name="Google Shape;281;p36"/>
            <p:cNvSpPr txBox="1"/>
            <p:nvPr/>
          </p:nvSpPr>
          <p:spPr>
            <a:xfrm>
              <a:off x="1608450" y="2365400"/>
              <a:ext cx="62022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Agree actions for Silver Salisbury &amp; next year’s programme</a:t>
              </a:r>
              <a:endParaRPr sz="20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  <p:grpSp>
        <p:nvGrpSpPr>
          <p:cNvPr id="282" name="Google Shape;282;p36"/>
          <p:cNvGrpSpPr/>
          <p:nvPr/>
        </p:nvGrpSpPr>
        <p:grpSpPr>
          <a:xfrm>
            <a:off x="1028700" y="1679600"/>
            <a:ext cx="7431025" cy="631800"/>
            <a:chOff x="1028700" y="1679600"/>
            <a:chExt cx="7431025" cy="631800"/>
          </a:xfrm>
        </p:grpSpPr>
        <p:sp>
          <p:nvSpPr>
            <p:cNvPr id="283" name="Google Shape;283;p36"/>
            <p:cNvSpPr txBox="1"/>
            <p:nvPr/>
          </p:nvSpPr>
          <p:spPr>
            <a:xfrm>
              <a:off x="1645225" y="1679600"/>
              <a:ext cx="68145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Share with Silver Salisbury Group, Council Community Managers &amp; </a:t>
              </a:r>
              <a:endParaRPr sz="16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interested group</a:t>
              </a:r>
              <a:r>
                <a:rPr lang="en" sz="15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s</a:t>
              </a: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 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284" name="Google Shape;284;p36"/>
            <p:cNvGrpSpPr/>
            <p:nvPr/>
          </p:nvGrpSpPr>
          <p:grpSpPr>
            <a:xfrm>
              <a:off x="1028700" y="1765001"/>
              <a:ext cx="499674" cy="473400"/>
              <a:chOff x="1786339" y="1688801"/>
              <a:chExt cx="473400" cy="473400"/>
            </a:xfrm>
          </p:grpSpPr>
          <p:sp>
            <p:nvSpPr>
              <p:cNvPr id="285" name="Google Shape;285;p36"/>
              <p:cNvSpPr/>
              <p:nvPr/>
            </p:nvSpPr>
            <p:spPr>
              <a:xfrm rot="8100000">
                <a:off x="1855667" y="1758129"/>
                <a:ext cx="334744" cy="334744"/>
              </a:xfrm>
              <a:prstGeom prst="teardrop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286" name="Google Shape;286;p36"/>
              <p:cNvSpPr/>
              <p:nvPr/>
            </p:nvSpPr>
            <p:spPr>
              <a:xfrm>
                <a:off x="1955989" y="1851899"/>
                <a:ext cx="134100" cy="134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1</a:t>
                </a:r>
                <a:endParaRPr sz="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</p:grpSp>
      </p:grpSp>
      <p:sp>
        <p:nvSpPr>
          <p:cNvPr id="287" name="Google Shape;287;p36"/>
          <p:cNvSpPr txBox="1"/>
          <p:nvPr/>
        </p:nvSpPr>
        <p:spPr>
          <a:xfrm>
            <a:off x="685800" y="3149600"/>
            <a:ext cx="48261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T</a:t>
            </a:r>
            <a:r>
              <a:rPr lang="en" sz="16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hanks to the National Lottery Community Fund for funding  this work, to </a:t>
            </a:r>
            <a:r>
              <a:rPr lang="en" sz="1600" u="sng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SlidesCarnival</a:t>
            </a:r>
            <a:r>
              <a:rPr lang="en" sz="16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 for the free presentation template and to all those that shared their views.</a:t>
            </a:r>
            <a:endParaRPr sz="16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288" name="Google Shape;288;p36"/>
          <p:cNvPicPr preferRelativeResize="0"/>
          <p:nvPr/>
        </p:nvPicPr>
        <p:blipFill rotWithShape="1">
          <a:blip r:embed="rId4">
            <a:alphaModFix/>
          </a:blip>
          <a:srcRect l="9127" t="9673" r="10168"/>
          <a:stretch/>
        </p:blipFill>
        <p:spPr>
          <a:xfrm>
            <a:off x="5575300" y="3091400"/>
            <a:ext cx="2832000" cy="121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89" name="Google Shape;289;p36"/>
          <p:cNvSpPr txBox="1"/>
          <p:nvPr/>
        </p:nvSpPr>
        <p:spPr>
          <a:xfrm>
            <a:off x="838200" y="914400"/>
            <a:ext cx="54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Next steps &amp; credits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The consultation </a:t>
            </a:r>
            <a:endParaRPr sz="2900"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-431316">
            <a:off x="854176" y="1270645"/>
            <a:ext cx="2783378" cy="6552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/>
              <a:t>Feedback from focus groups to  develop a paper &amp; on-line questionnaire</a:t>
            </a:r>
            <a:r>
              <a:rPr lang="en" sz="1400" b="1"/>
              <a:t>.</a:t>
            </a:r>
            <a:endParaRPr sz="2000"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6" name="Google Shape;76;p18" descr="Death_to_stock_communicate_hands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 rot="-292739" flipH="1">
            <a:off x="1441134" y="2129423"/>
            <a:ext cx="4356184" cy="1067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/>
              <a:t> 600 paper questionnaires shared through  older people’s </a:t>
            </a:r>
            <a:r>
              <a:rPr lang="en" sz="1600" b="1" dirty="0" smtClean="0"/>
              <a:t> housing</a:t>
            </a:r>
            <a:r>
              <a:rPr lang="en" sz="1600" b="1" dirty="0"/>
              <a:t>, support, activity &amp;  volunteer groups,  newsletters, religious groups, libraries  &amp; personal contacts.</a:t>
            </a:r>
            <a:endParaRPr sz="2200" dirty="0"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 rot="429445" flipH="1">
            <a:off x="3825335" y="1124523"/>
            <a:ext cx="2236830" cy="8566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/>
              <a:t>16% of questionnaires completed on-line </a:t>
            </a:r>
            <a:endParaRPr sz="2200"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 rot="275884">
            <a:off x="3266780" y="3730658"/>
            <a:ext cx="4172629" cy="371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/>
              <a:t>Visits to  local housing associations, clubs, coffee mornings  and events.</a:t>
            </a:r>
            <a:endParaRPr sz="2200"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-3367" flipH="1">
            <a:off x="917249" y="3423101"/>
            <a:ext cx="2144101" cy="9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RECEIVED </a:t>
            </a:r>
            <a:endParaRPr sz="2100" b="1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243 responses</a:t>
            </a:r>
            <a:r>
              <a:rPr lang="en" sz="2100" b="1">
                <a:solidFill>
                  <a:srgbClr val="38761D"/>
                </a:solidFill>
              </a:rPr>
              <a:t> </a:t>
            </a:r>
            <a:endParaRPr sz="2700">
              <a:solidFill>
                <a:srgbClr val="38761D"/>
              </a:solidFill>
            </a:endParaRPr>
          </a:p>
        </p:txBody>
      </p:sp>
      <p:sp>
        <p:nvSpPr>
          <p:cNvPr id="81" name="Google Shape;81;p18"/>
          <p:cNvSpPr/>
          <p:nvPr/>
        </p:nvSpPr>
        <p:spPr>
          <a:xfrm>
            <a:off x="917150" y="3405075"/>
            <a:ext cx="2144100" cy="997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AA84F"/>
              </a:solidFill>
            </a:endParaRPr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 rot="-494797">
            <a:off x="4529285" y="2960473"/>
            <a:ext cx="4172646" cy="491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/>
              <a:t>Completed 8th June to 9th September 2021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title" idx="4294967295"/>
          </p:nvPr>
        </p:nvSpPr>
        <p:spPr>
          <a:xfrm>
            <a:off x="767225" y="38133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Our respondents</a:t>
            </a:r>
            <a:endParaRPr sz="2900"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2210950" y="1314925"/>
            <a:ext cx="4275900" cy="3122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 rot="136135">
            <a:off x="6615432" y="769846"/>
            <a:ext cx="2470337" cy="1883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62% lived alone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8% were carers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12% had carers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39% lived in a development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 older people                                                                                                                     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ctrTitle"/>
          </p:nvPr>
        </p:nvSpPr>
        <p:spPr>
          <a:xfrm>
            <a:off x="2703525" y="2527325"/>
            <a:ext cx="3486300" cy="59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How people felt </a:t>
            </a: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96" name="Google Shape;96;p20"/>
          <p:cNvSpPr/>
          <p:nvPr/>
        </p:nvSpPr>
        <p:spPr>
          <a:xfrm rot="-70934">
            <a:off x="3115231" y="2499286"/>
            <a:ext cx="604659" cy="54293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0"/>
          <p:cNvSpPr/>
          <p:nvPr/>
        </p:nvSpPr>
        <p:spPr>
          <a:xfrm rot="-70934">
            <a:off x="4154068" y="2500513"/>
            <a:ext cx="604621" cy="520220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0"/>
          <p:cNvSpPr/>
          <p:nvPr/>
        </p:nvSpPr>
        <p:spPr>
          <a:xfrm rot="-70934">
            <a:off x="5171063" y="2456839"/>
            <a:ext cx="603705" cy="54293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04" name="Google Shape;104;p21"/>
          <p:cNvSpPr txBox="1"/>
          <p:nvPr/>
        </p:nvSpPr>
        <p:spPr>
          <a:xfrm>
            <a:off x="7634700" y="805600"/>
            <a:ext cx="69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200" y="532950"/>
            <a:ext cx="8065200" cy="4003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5" y="670350"/>
            <a:ext cx="5786925" cy="3685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2" name="Google Shape;112;p22"/>
          <p:cNvSpPr txBox="1"/>
          <p:nvPr/>
        </p:nvSpPr>
        <p:spPr>
          <a:xfrm rot="134496">
            <a:off x="6663398" y="769641"/>
            <a:ext cx="2116920" cy="187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14% of our older people often or always felt lonely. </a:t>
            </a:r>
            <a:endParaRPr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Nationally, 7.2% of adults  often or always felt lonely ( Feb ‘21 ONS Opinions &amp; Lifestyle Survey).</a:t>
            </a:r>
            <a:endParaRPr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ctrTitle"/>
          </p:nvPr>
        </p:nvSpPr>
        <p:spPr>
          <a:xfrm>
            <a:off x="2703525" y="2540000"/>
            <a:ext cx="348630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Activities &amp; interests</a:t>
            </a:r>
            <a:endParaRPr sz="2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118" name="Google Shape;118;p23"/>
          <p:cNvSpPr/>
          <p:nvPr/>
        </p:nvSpPr>
        <p:spPr>
          <a:xfrm rot="452418">
            <a:off x="3394055" y="2776036"/>
            <a:ext cx="850594" cy="433802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3"/>
          <p:cNvSpPr/>
          <p:nvPr/>
        </p:nvSpPr>
        <p:spPr>
          <a:xfrm>
            <a:off x="4238825" y="1568900"/>
            <a:ext cx="485568" cy="424995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3"/>
          <p:cNvSpPr/>
          <p:nvPr/>
        </p:nvSpPr>
        <p:spPr>
          <a:xfrm rot="-501221">
            <a:off x="4631496" y="2757029"/>
            <a:ext cx="613572" cy="546041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3"/>
          <p:cNvSpPr/>
          <p:nvPr/>
        </p:nvSpPr>
        <p:spPr>
          <a:xfrm rot="-784189">
            <a:off x="3140248" y="1416511"/>
            <a:ext cx="613559" cy="425017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"/>
          <p:cNvSpPr/>
          <p:nvPr/>
        </p:nvSpPr>
        <p:spPr>
          <a:xfrm rot="735317">
            <a:off x="5082506" y="1284257"/>
            <a:ext cx="746840" cy="552752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 idx="4294967295"/>
          </p:nvPr>
        </p:nvSpPr>
        <p:spPr>
          <a:xfrm>
            <a:off x="866375" y="898275"/>
            <a:ext cx="77436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</a:rPr>
              <a:t>What older people most want to do over the next 6 months</a:t>
            </a:r>
            <a:endParaRPr sz="2400" b="1">
              <a:solidFill>
                <a:schemeClr val="dk2"/>
              </a:solidFill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cxnSp>
        <p:nvCxnSpPr>
          <p:cNvPr id="129" name="Google Shape;129;p24"/>
          <p:cNvCxnSpPr/>
          <p:nvPr/>
        </p:nvCxnSpPr>
        <p:spPr>
          <a:xfrm>
            <a:off x="3930920" y="1867899"/>
            <a:ext cx="895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30" name="Google Shape;130;p24"/>
          <p:cNvSpPr txBox="1"/>
          <p:nvPr/>
        </p:nvSpPr>
        <p:spPr>
          <a:xfrm>
            <a:off x="4878254" y="1722178"/>
            <a:ext cx="2360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Meet family &amp; friends</a:t>
            </a:r>
            <a:endParaRPr sz="1500" b="1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131" name="Google Shape;131;p24"/>
          <p:cNvCxnSpPr/>
          <p:nvPr/>
        </p:nvCxnSpPr>
        <p:spPr>
          <a:xfrm>
            <a:off x="3799068" y="2275821"/>
            <a:ext cx="1026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32" name="Google Shape;132;p24"/>
          <p:cNvSpPr txBox="1"/>
          <p:nvPr/>
        </p:nvSpPr>
        <p:spPr>
          <a:xfrm>
            <a:off x="4878254" y="2130091"/>
            <a:ext cx="2360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Go to a pub or restaurant </a:t>
            </a:r>
            <a:endParaRPr sz="1500" b="1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133" name="Google Shape;133;p24"/>
          <p:cNvCxnSpPr/>
          <p:nvPr/>
        </p:nvCxnSpPr>
        <p:spPr>
          <a:xfrm>
            <a:off x="3611698" y="2683743"/>
            <a:ext cx="12144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34" name="Google Shape;134;p24"/>
          <p:cNvSpPr txBox="1"/>
          <p:nvPr/>
        </p:nvSpPr>
        <p:spPr>
          <a:xfrm>
            <a:off x="4878249" y="2538000"/>
            <a:ext cx="32952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Go  to the  theatre or a concert </a:t>
            </a:r>
            <a:endParaRPr sz="1500" b="1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135" name="Google Shape;135;p24"/>
          <p:cNvCxnSpPr/>
          <p:nvPr/>
        </p:nvCxnSpPr>
        <p:spPr>
          <a:xfrm>
            <a:off x="3452087" y="3091644"/>
            <a:ext cx="1374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36" name="Google Shape;136;p24"/>
          <p:cNvSpPr txBox="1"/>
          <p:nvPr/>
        </p:nvSpPr>
        <p:spPr>
          <a:xfrm>
            <a:off x="4878254" y="2945918"/>
            <a:ext cx="2360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Group fitness activities</a:t>
            </a:r>
            <a:endParaRPr sz="1500" b="1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137" name="Google Shape;137;p24"/>
          <p:cNvCxnSpPr/>
          <p:nvPr/>
        </p:nvCxnSpPr>
        <p:spPr>
          <a:xfrm>
            <a:off x="3278585" y="3499565"/>
            <a:ext cx="15474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38" name="Google Shape;138;p24"/>
          <p:cNvSpPr txBox="1"/>
          <p:nvPr/>
        </p:nvSpPr>
        <p:spPr>
          <a:xfrm>
            <a:off x="4878250" y="3384053"/>
            <a:ext cx="2360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Group creative activities</a:t>
            </a:r>
            <a:endParaRPr sz="1500" b="1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cxnSp>
        <p:nvCxnSpPr>
          <p:cNvPr id="139" name="Google Shape;139;p24"/>
          <p:cNvCxnSpPr/>
          <p:nvPr/>
        </p:nvCxnSpPr>
        <p:spPr>
          <a:xfrm>
            <a:off x="3098160" y="3907466"/>
            <a:ext cx="17208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0" name="Google Shape;140;p24"/>
          <p:cNvSpPr txBox="1"/>
          <p:nvPr/>
        </p:nvSpPr>
        <p:spPr>
          <a:xfrm>
            <a:off x="4878249" y="3761750"/>
            <a:ext cx="31977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Social clubs, including lunch clubs</a:t>
            </a:r>
            <a:endParaRPr sz="100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141" name="Google Shape;141;p24"/>
          <p:cNvGrpSpPr/>
          <p:nvPr/>
        </p:nvGrpSpPr>
        <p:grpSpPr>
          <a:xfrm>
            <a:off x="942739" y="1413167"/>
            <a:ext cx="3056065" cy="2747467"/>
            <a:chOff x="3778727" y="4460423"/>
            <a:chExt cx="720159" cy="647438"/>
          </a:xfrm>
        </p:grpSpPr>
        <p:sp>
          <p:nvSpPr>
            <p:cNvPr id="142" name="Google Shape;142;p2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700" b="1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35%</a:t>
              </a:r>
              <a:endParaRPr sz="1700" b="1" i="0" u="none" strike="noStrike" cap="non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700" b="1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36%</a:t>
              </a:r>
              <a:endParaRPr sz="1700" b="1" i="0" u="none" strike="noStrike" cap="non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900" b="1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52%</a:t>
              </a:r>
              <a:endParaRPr sz="1900" b="1" i="0" u="none" strike="noStrike" cap="non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900" b="1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72%</a:t>
              </a:r>
              <a:endParaRPr sz="1900" b="1" i="0" u="none" strike="noStrike" cap="non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800" b="1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42%</a:t>
              </a:r>
              <a:endParaRPr sz="1800" b="1" i="0" u="none" strike="noStrike" cap="non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3780314" y="4524085"/>
              <a:ext cx="718571" cy="110072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800" b="1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74%</a:t>
              </a:r>
              <a:endParaRPr sz="1800" b="1" i="0" u="none" strike="noStrike" cap="non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434343"/>
      </a:dk1>
      <a:lt1>
        <a:srgbClr val="FFFFFF"/>
      </a:lt1>
      <a:dk2>
        <a:srgbClr val="0B5394"/>
      </a:dk2>
      <a:lt2>
        <a:srgbClr val="D5DDE4"/>
      </a:lt2>
      <a:accent1>
        <a:srgbClr val="55AAEE"/>
      </a:accent1>
      <a:accent2>
        <a:srgbClr val="FFBA3F"/>
      </a:accent2>
      <a:accent3>
        <a:srgbClr val="BDE06C"/>
      </a:accent3>
      <a:accent4>
        <a:srgbClr val="6AD8D6"/>
      </a:accent4>
      <a:accent5>
        <a:srgbClr val="AE98E4"/>
      </a:accent5>
      <a:accent6>
        <a:srgbClr val="F55A5A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A994DED935A941B27AC6ACBA54A82A" ma:contentTypeVersion="11" ma:contentTypeDescription="Create a new document." ma:contentTypeScope="" ma:versionID="591be5fd412da04cd5cf2b7bf4c1bf73">
  <xsd:schema xmlns:xsd="http://www.w3.org/2001/XMLSchema" xmlns:xs="http://www.w3.org/2001/XMLSchema" xmlns:p="http://schemas.microsoft.com/office/2006/metadata/properties" xmlns:ns2="dacd281d-af37-4645-a190-c58d212298e5" targetNamespace="http://schemas.microsoft.com/office/2006/metadata/properties" ma:root="true" ma:fieldsID="1b42198d6b3ed0e9c3e94a33d022a47d" ns2:_="">
    <xsd:import namespace="dacd281d-af37-4645-a190-c58d21229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d281d-af37-4645-a190-c58d212298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4CE3EE-7C07-4065-B24B-1233B8885191}"/>
</file>

<file path=customXml/itemProps2.xml><?xml version="1.0" encoding="utf-8"?>
<ds:datastoreItem xmlns:ds="http://schemas.openxmlformats.org/officeDocument/2006/customXml" ds:itemID="{223EFED0-2EF8-4206-A4AC-E39D471594AD}"/>
</file>

<file path=customXml/itemProps3.xml><?xml version="1.0" encoding="utf-8"?>
<ds:datastoreItem xmlns:ds="http://schemas.openxmlformats.org/officeDocument/2006/customXml" ds:itemID="{48F6D129-6233-4BBD-9E40-DA7EFFCCB38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On-screen Show (16:9)</PresentationFormat>
  <Paragraphs>186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Pangolin</vt:lpstr>
      <vt:lpstr>Calibri</vt:lpstr>
      <vt:lpstr>Inconsolata</vt:lpstr>
      <vt:lpstr>Jaques template</vt:lpstr>
      <vt:lpstr>Silver Salisbury’s Consultation with Older People</vt:lpstr>
      <vt:lpstr>Hello!</vt:lpstr>
      <vt:lpstr>The consultation </vt:lpstr>
      <vt:lpstr>Our respondents</vt:lpstr>
      <vt:lpstr>   How people felt   </vt:lpstr>
      <vt:lpstr>PowerPoint Presentation</vt:lpstr>
      <vt:lpstr>PowerPoint Presentation</vt:lpstr>
      <vt:lpstr> Activities &amp; interests </vt:lpstr>
      <vt:lpstr>What older people most want to do over the next 6 months</vt:lpstr>
      <vt:lpstr>PowerPoint Presentation</vt:lpstr>
      <vt:lpstr> Barriers &amp; Enablers</vt:lpstr>
      <vt:lpstr>PowerPoint Presentation</vt:lpstr>
      <vt:lpstr>In your own words, what one thing would improve your quality of life?  Top themes &amp; quotes</vt:lpstr>
      <vt:lpstr>PowerPoint Presentation</vt:lpstr>
      <vt:lpstr>PowerPoint Presentation</vt:lpstr>
      <vt:lpstr>Points from discussions </vt:lpstr>
      <vt:lpstr>More points from discussions </vt:lpstr>
      <vt:lpstr> Diversity &amp; Locality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 Salisbury’s Consultation with Older People</dc:title>
  <cp:lastModifiedBy>timandmoira@talktalk.net</cp:lastModifiedBy>
  <cp:revision>1</cp:revision>
  <dcterms:modified xsi:type="dcterms:W3CDTF">2021-10-19T12:52:47Z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0x01010022A994DED935A941B27AC6ACBA54A82A</vt:lpwstr>
  </property>
</Properties>
</file>